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740" r:id="rId3"/>
    <p:sldId id="263" r:id="rId4"/>
    <p:sldId id="278" r:id="rId5"/>
  </p:sldIdLst>
  <p:sldSz cx="9144000" cy="5143500" type="screen16x9"/>
  <p:notesSz cx="6858000" cy="9144000"/>
  <p:embeddedFontLst>
    <p:embeddedFont>
      <p:font typeface="Barlow" panose="00000500000000000000" pitchFamily="2" charset="0"/>
      <p:regular r:id="rId7"/>
      <p:bold r:id="rId8"/>
      <p:italic r:id="rId9"/>
      <p:boldItalic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43BDD5A-1EF6-4C4F-8EFB-324EF297F624}">
  <a:tblStyle styleId="{643BDD5A-1EF6-4C4F-8EFB-324EF297F6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0"/>
    <p:restoredTop sz="96374" autoAdjust="0"/>
  </p:normalViewPr>
  <p:slideViewPr>
    <p:cSldViewPr snapToGrid="0">
      <p:cViewPr varScale="1">
        <p:scale>
          <a:sx n="91" d="100"/>
          <a:sy n="91" d="100"/>
        </p:scale>
        <p:origin x="1002" y="2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61342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72900" y="-75"/>
            <a:ext cx="12711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Google Shape;11;p2"/>
          <p:cNvSpPr/>
          <p:nvPr/>
        </p:nvSpPr>
        <p:spPr>
          <a:xfrm>
            <a:off x="2241225" y="1310875"/>
            <a:ext cx="6509100" cy="25218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710225" y="1310850"/>
            <a:ext cx="5476800" cy="25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3" name="Google Shape;43;p7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" name="Google Shape;44;p7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576275" y="1367175"/>
            <a:ext cx="3482400" cy="3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▪"/>
              <a:defRPr sz="22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5268071" y="1367175"/>
            <a:ext cx="3482400" cy="3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▪"/>
              <a:defRPr sz="22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49" name="Google Shape;49;p7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6" name="Google Shape;76;p11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5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" name="Google Shape;28;p5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▪"/>
              <a:defRPr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32" name="Google Shape;32;p5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858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algn="ctr">
              <a:buNone/>
              <a:defRPr sz="12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  <p:sldLayoutId id="2147483662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VPMA Global Services</a:t>
            </a:r>
            <a:br>
              <a:rPr lang="en-US" dirty="0"/>
            </a:b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5FB894-A583-4595-83FB-F7B5C24183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675"/>
            <a:ext cx="1278656" cy="593662"/>
          </a:xfrm>
          <a:prstGeom prst="rect">
            <a:avLst/>
          </a:prstGeom>
        </p:spPr>
      </p:pic>
      <p:pic>
        <p:nvPicPr>
          <p:cNvPr id="9" name="Picture 8" descr="Partner_of_Year_150px">
            <a:extLst>
              <a:ext uri="{FF2B5EF4-FFF2-40B4-BE49-F238E27FC236}">
                <a16:creationId xmlns:a16="http://schemas.microsoft.com/office/drawing/2014/main" id="{CAC7F8F9-C6A0-441C-A215-0DAC0756FBA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423" y="4137591"/>
            <a:ext cx="1428750" cy="81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D0F48C-21EB-4AB9-896D-B12BB66997E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33" y="4137591"/>
            <a:ext cx="16764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0D07FA-10A7-480B-AC0D-8DC9B643ABE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878" y="122675"/>
            <a:ext cx="1217295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1FEB6-F44A-4FBB-A8EE-E2352972C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807" y="311029"/>
            <a:ext cx="6739500" cy="806700"/>
          </a:xfrm>
        </p:spPr>
        <p:txBody>
          <a:bodyPr/>
          <a:lstStyle/>
          <a:p>
            <a:r>
              <a:rPr lang="en-GB" dirty="0"/>
              <a:t>VPMA ORG CHART FOR STATE OF Indiana Engagement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6AC0C-8D2D-4659-9762-A5E41A2B67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ctr"/>
            <a:fld id="{00000000-1234-1234-1234-123412341234}" type="slidenum">
              <a:rPr lang="en" smtClean="0"/>
              <a:pPr algn="ctr"/>
              <a:t>2</a:t>
            </a:fld>
            <a:endParaRPr lang="en" dirty="0"/>
          </a:p>
        </p:txBody>
      </p:sp>
      <p:sp>
        <p:nvSpPr>
          <p:cNvPr id="5" name="Google Shape;161;p21">
            <a:extLst>
              <a:ext uri="{FF2B5EF4-FFF2-40B4-BE49-F238E27FC236}">
                <a16:creationId xmlns:a16="http://schemas.microsoft.com/office/drawing/2014/main" id="{D41A7234-757F-4BA2-9362-2C22F6CF5A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576274" y="1200175"/>
            <a:ext cx="6936685" cy="354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>
              <a:spcBef>
                <a:spcPts val="3000"/>
              </a:spcBef>
              <a:spcAft>
                <a:spcPts val="1200"/>
              </a:spcAft>
            </a:pPr>
            <a:r>
              <a:rPr lang="en-US" sz="2800" b="1" kern="0" cap="all" dirty="0">
                <a:solidFill>
                  <a:srgbClr val="1F4E7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100" dirty="0">
              <a:solidFill>
                <a:srgbClr val="40404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6" name="Rounded Rectangle 66">
            <a:extLst>
              <a:ext uri="{FF2B5EF4-FFF2-40B4-BE49-F238E27FC236}">
                <a16:creationId xmlns:a16="http://schemas.microsoft.com/office/drawing/2014/main" id="{A2C31185-437B-4F1F-ABFE-5D1F3EFB50C0}"/>
              </a:ext>
            </a:extLst>
          </p:cNvPr>
          <p:cNvSpPr/>
          <p:nvPr/>
        </p:nvSpPr>
        <p:spPr>
          <a:xfrm>
            <a:off x="2689510" y="1285979"/>
            <a:ext cx="1577689" cy="8067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Director Of Services </a:t>
            </a:r>
          </a:p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Qiang Ding   </a:t>
            </a:r>
          </a:p>
        </p:txBody>
      </p:sp>
      <p:sp>
        <p:nvSpPr>
          <p:cNvPr id="7" name="Rounded Rectangle 66">
            <a:extLst>
              <a:ext uri="{FF2B5EF4-FFF2-40B4-BE49-F238E27FC236}">
                <a16:creationId xmlns:a16="http://schemas.microsoft.com/office/drawing/2014/main" id="{D78848EC-93E7-4DBD-9E61-6F72ED78E345}"/>
              </a:ext>
            </a:extLst>
          </p:cNvPr>
          <p:cNvSpPr/>
          <p:nvPr/>
        </p:nvSpPr>
        <p:spPr>
          <a:xfrm>
            <a:off x="5196228" y="1285979"/>
            <a:ext cx="1577689" cy="8067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VP President World-Wide Sales </a:t>
            </a:r>
          </a:p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Steve McCormick</a:t>
            </a:r>
          </a:p>
        </p:txBody>
      </p:sp>
      <p:sp>
        <p:nvSpPr>
          <p:cNvPr id="9" name="Rounded Rectangle 66">
            <a:extLst>
              <a:ext uri="{FF2B5EF4-FFF2-40B4-BE49-F238E27FC236}">
                <a16:creationId xmlns:a16="http://schemas.microsoft.com/office/drawing/2014/main" id="{8ED3B298-755B-4A83-A5E4-EA9749200ABC}"/>
              </a:ext>
            </a:extLst>
          </p:cNvPr>
          <p:cNvSpPr/>
          <p:nvPr/>
        </p:nvSpPr>
        <p:spPr>
          <a:xfrm>
            <a:off x="2711101" y="2399859"/>
            <a:ext cx="1577689" cy="80670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Senior Migration Consultant </a:t>
            </a:r>
          </a:p>
        </p:txBody>
      </p:sp>
      <p:sp>
        <p:nvSpPr>
          <p:cNvPr id="11" name="Rounded Rectangle 66">
            <a:extLst>
              <a:ext uri="{FF2B5EF4-FFF2-40B4-BE49-F238E27FC236}">
                <a16:creationId xmlns:a16="http://schemas.microsoft.com/office/drawing/2014/main" id="{F8C53C3F-C6FF-4680-AB28-E1FDB5C0E16E}"/>
              </a:ext>
            </a:extLst>
          </p:cNvPr>
          <p:cNvSpPr/>
          <p:nvPr/>
        </p:nvSpPr>
        <p:spPr>
          <a:xfrm>
            <a:off x="1576274" y="3654871"/>
            <a:ext cx="1577689" cy="598824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Senior Consultant (1) </a:t>
            </a:r>
          </a:p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3" name="Rounded Rectangle 66">
            <a:extLst>
              <a:ext uri="{FF2B5EF4-FFF2-40B4-BE49-F238E27FC236}">
                <a16:creationId xmlns:a16="http://schemas.microsoft.com/office/drawing/2014/main" id="{24878C16-09E0-4668-9F57-7E782780CCE5}"/>
              </a:ext>
            </a:extLst>
          </p:cNvPr>
          <p:cNvSpPr/>
          <p:nvPr/>
        </p:nvSpPr>
        <p:spPr>
          <a:xfrm>
            <a:off x="5206957" y="3627015"/>
            <a:ext cx="1577689" cy="598824"/>
          </a:xfrm>
          <a:prstGeom prst="roundRect">
            <a:avLst>
              <a:gd name="adj" fmla="val 9646"/>
            </a:avLst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Senior Consultant  (3) </a:t>
            </a:r>
          </a:p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4" name="Rounded Rectangle 66">
            <a:extLst>
              <a:ext uri="{FF2B5EF4-FFF2-40B4-BE49-F238E27FC236}">
                <a16:creationId xmlns:a16="http://schemas.microsoft.com/office/drawing/2014/main" id="{D26809F8-B833-4640-A97E-D6A68E987C37}"/>
              </a:ext>
            </a:extLst>
          </p:cNvPr>
          <p:cNvSpPr/>
          <p:nvPr/>
        </p:nvSpPr>
        <p:spPr>
          <a:xfrm>
            <a:off x="3391615" y="3627015"/>
            <a:ext cx="1577689" cy="598824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Senior Consultant </a:t>
            </a:r>
          </a:p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(2) </a:t>
            </a:r>
          </a:p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F22DD7-E382-4A7D-B2D9-4347465DA299}"/>
              </a:ext>
            </a:extLst>
          </p:cNvPr>
          <p:cNvCxnSpPr>
            <a:stCxn id="6" idx="2"/>
            <a:endCxn id="9" idx="0"/>
          </p:cNvCxnSpPr>
          <p:nvPr/>
        </p:nvCxnSpPr>
        <p:spPr>
          <a:xfrm>
            <a:off x="3478355" y="2092679"/>
            <a:ext cx="21591" cy="307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3DE49A7-B122-4632-978A-B66B4F2BB2EC}"/>
              </a:ext>
            </a:extLst>
          </p:cNvPr>
          <p:cNvCxnSpPr/>
          <p:nvPr/>
        </p:nvCxnSpPr>
        <p:spPr>
          <a:xfrm flipH="1">
            <a:off x="2689509" y="3165717"/>
            <a:ext cx="358491" cy="461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ED6BFB4-E6CE-4C27-8919-C29ABD278922}"/>
              </a:ext>
            </a:extLst>
          </p:cNvPr>
          <p:cNvCxnSpPr>
            <a:endCxn id="14" idx="0"/>
          </p:cNvCxnSpPr>
          <p:nvPr/>
        </p:nvCxnSpPr>
        <p:spPr>
          <a:xfrm>
            <a:off x="3951890" y="3165717"/>
            <a:ext cx="228570" cy="461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F235A0D-436D-4493-828D-8105E605E8DD}"/>
              </a:ext>
            </a:extLst>
          </p:cNvPr>
          <p:cNvCxnSpPr/>
          <p:nvPr/>
        </p:nvCxnSpPr>
        <p:spPr>
          <a:xfrm>
            <a:off x="4340772" y="3165717"/>
            <a:ext cx="977462" cy="433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66">
            <a:extLst>
              <a:ext uri="{FF2B5EF4-FFF2-40B4-BE49-F238E27FC236}">
                <a16:creationId xmlns:a16="http://schemas.microsoft.com/office/drawing/2014/main" id="{8C6E6082-18D1-4A97-83BA-83ABD5E43958}"/>
              </a:ext>
            </a:extLst>
          </p:cNvPr>
          <p:cNvSpPr/>
          <p:nvPr/>
        </p:nvSpPr>
        <p:spPr>
          <a:xfrm>
            <a:off x="7329343" y="2399859"/>
            <a:ext cx="1577690" cy="709220"/>
          </a:xfrm>
          <a:prstGeom prst="roundRect">
            <a:avLst/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Trainer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F3E4A09-2ECA-4A68-9F08-3F0496B287E2}"/>
              </a:ext>
            </a:extLst>
          </p:cNvPr>
          <p:cNvCxnSpPr/>
          <p:nvPr/>
        </p:nvCxnSpPr>
        <p:spPr>
          <a:xfrm>
            <a:off x="4310382" y="2058985"/>
            <a:ext cx="2899715" cy="561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66">
            <a:extLst>
              <a:ext uri="{FF2B5EF4-FFF2-40B4-BE49-F238E27FC236}">
                <a16:creationId xmlns:a16="http://schemas.microsoft.com/office/drawing/2014/main" id="{F5475D66-F96D-4D50-AE2A-E9780842715E}"/>
              </a:ext>
            </a:extLst>
          </p:cNvPr>
          <p:cNvSpPr/>
          <p:nvPr/>
        </p:nvSpPr>
        <p:spPr>
          <a:xfrm>
            <a:off x="4719338" y="2466455"/>
            <a:ext cx="1912313" cy="740104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</a:schemeClr>
          </a:solidFill>
          <a:ln w="9525" cap="flat" cmpd="sng" algn="ctr">
            <a:solidFill>
              <a:schemeClr val="tx1">
                <a:lumMod val="6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822960">
              <a:buClrTx/>
              <a:defRPr/>
            </a:pPr>
            <a:r>
              <a:rPr lang="en-US" sz="9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rPr>
              <a:t>SR Project Manager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B72C7B2-AB5D-4057-81DE-DA6A0C58B88E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4319375" y="2816772"/>
            <a:ext cx="399963" cy="19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FA6636C-DD21-45F2-BBAF-523611BEAC3F}"/>
              </a:ext>
            </a:extLst>
          </p:cNvPr>
          <p:cNvCxnSpPr/>
          <p:nvPr/>
        </p:nvCxnSpPr>
        <p:spPr>
          <a:xfrm flipH="1">
            <a:off x="4288790" y="1566041"/>
            <a:ext cx="907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639E191-8BB1-49ED-AF98-0FF1139401C2}"/>
              </a:ext>
            </a:extLst>
          </p:cNvPr>
          <p:cNvCxnSpPr>
            <a:cxnSpLocks/>
          </p:cNvCxnSpPr>
          <p:nvPr/>
        </p:nvCxnSpPr>
        <p:spPr>
          <a:xfrm>
            <a:off x="4310382" y="1807779"/>
            <a:ext cx="8858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36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OUR ADVANTAGE</a:t>
            </a:r>
            <a:endParaRPr dirty="0"/>
          </a:p>
        </p:txBody>
      </p:sp>
      <p:sp>
        <p:nvSpPr>
          <p:cNvPr id="161" name="Google Shape;161;p21"/>
          <p:cNvSpPr txBox="1">
            <a:spLocks noGrp="1"/>
          </p:cNvSpPr>
          <p:nvPr>
            <p:ph type="body" idx="1"/>
          </p:nvPr>
        </p:nvSpPr>
        <p:spPr>
          <a:xfrm>
            <a:off x="1576274" y="1367175"/>
            <a:ext cx="6936685" cy="3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BMC Elite Partner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BMC DBA Partner of the Year 2019,2020, 2022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BMC NA Partner of the year 2021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BMC Certified Control-M Staff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Work closely with BMC R&amp;D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BMC preferred partner top tier enterprise clients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BMC Control-M Certified Services Provider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BMC Control-M Certified Reseller.</a:t>
            </a:r>
          </a:p>
        </p:txBody>
      </p:sp>
      <p:sp>
        <p:nvSpPr>
          <p:cNvPr id="164" name="Google Shape;164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 dirty="0"/>
          </a:p>
        </p:txBody>
      </p:sp>
      <p:grpSp>
        <p:nvGrpSpPr>
          <p:cNvPr id="12" name="Google Shape;547;p39">
            <a:extLst>
              <a:ext uri="{FF2B5EF4-FFF2-40B4-BE49-F238E27FC236}">
                <a16:creationId xmlns:a16="http://schemas.microsoft.com/office/drawing/2014/main" id="{9168BD4A-3DD4-4910-844C-596D665F11B6}"/>
              </a:ext>
            </a:extLst>
          </p:cNvPr>
          <p:cNvGrpSpPr/>
          <p:nvPr/>
        </p:nvGrpSpPr>
        <p:grpSpPr>
          <a:xfrm>
            <a:off x="8182257" y="628068"/>
            <a:ext cx="330703" cy="337513"/>
            <a:chOff x="3955900" y="2984500"/>
            <a:chExt cx="414000" cy="422525"/>
          </a:xfrm>
        </p:grpSpPr>
        <p:sp>
          <p:nvSpPr>
            <p:cNvPr id="13" name="Google Shape;548;p39">
              <a:extLst>
                <a:ext uri="{FF2B5EF4-FFF2-40B4-BE49-F238E27FC236}">
                  <a16:creationId xmlns:a16="http://schemas.microsoft.com/office/drawing/2014/main" id="{770E3B60-9077-4C4E-84FF-CEA1C1C64F60}"/>
                </a:ext>
              </a:extLst>
            </p:cNvPr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549;p39">
              <a:extLst>
                <a:ext uri="{FF2B5EF4-FFF2-40B4-BE49-F238E27FC236}">
                  <a16:creationId xmlns:a16="http://schemas.microsoft.com/office/drawing/2014/main" id="{DBDFE726-40C5-4DDA-AEAD-2A22EBCD1943}"/>
                </a:ext>
              </a:extLst>
            </p:cNvPr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Google Shape;550;p39">
              <a:extLst>
                <a:ext uri="{FF2B5EF4-FFF2-40B4-BE49-F238E27FC236}">
                  <a16:creationId xmlns:a16="http://schemas.microsoft.com/office/drawing/2014/main" id="{23F0E83F-4264-4EB4-9997-4EA60B28FE34}"/>
                </a:ext>
              </a:extLst>
            </p:cNvPr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 dirty="0"/>
          </a:p>
        </p:txBody>
      </p:sp>
      <p:sp>
        <p:nvSpPr>
          <p:cNvPr id="365" name="Google Shape;365;p36"/>
          <p:cNvSpPr txBox="1">
            <a:spLocks noGrp="1"/>
          </p:cNvSpPr>
          <p:nvPr>
            <p:ph type="ctrTitle" idx="4294967295"/>
          </p:nvPr>
        </p:nvSpPr>
        <p:spPr>
          <a:xfrm>
            <a:off x="1898650" y="569913"/>
            <a:ext cx="7245350" cy="11604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>
                <a:solidFill>
                  <a:srgbClr val="FFB000"/>
                </a:solidFill>
              </a:rPr>
              <a:t>THANKS!</a:t>
            </a:r>
            <a:endParaRPr sz="9600" dirty="0">
              <a:solidFill>
                <a:srgbClr val="FFB000"/>
              </a:solidFill>
            </a:endParaRPr>
          </a:p>
        </p:txBody>
      </p:sp>
      <p:sp>
        <p:nvSpPr>
          <p:cNvPr id="366" name="Google Shape;366;p36"/>
          <p:cNvSpPr txBox="1">
            <a:spLocks noGrp="1"/>
          </p:cNvSpPr>
          <p:nvPr>
            <p:ph type="subTitle" idx="4294967295"/>
          </p:nvPr>
        </p:nvSpPr>
        <p:spPr>
          <a:xfrm>
            <a:off x="1951038" y="1776413"/>
            <a:ext cx="7192962" cy="19748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/>
              <a:t>Any questions?</a:t>
            </a:r>
            <a:endParaRPr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s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65000"/>
          </a:schemeClr>
        </a:solidFill>
        <a:ln w="9525" cap="flat" cmpd="sng" algn="ctr">
          <a:solidFill>
            <a:schemeClr val="tx1">
              <a:lumMod val="6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a:spPr>
      <a:bodyPr rtlCol="0" anchor="ctr"/>
      <a:lstStyle>
        <a:defPPr algn="ctr" defTabSz="822960">
          <a:buClrTx/>
          <a:defRPr sz="900" dirty="0" smtClean="0">
            <a:solidFill>
              <a:sysClr val="window" lastClr="FFFFFF"/>
            </a:solidFill>
            <a:latin typeface="Calibri"/>
            <a:ea typeface="+mn-ea"/>
            <a:cs typeface="+mn-cs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</TotalTime>
  <Words>106</Words>
  <Application>Microsoft Office PowerPoint</Application>
  <PresentationFormat>On-screen Show (16:9)</PresentationFormat>
  <Paragraphs>31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Barlow</vt:lpstr>
      <vt:lpstr>Arial</vt:lpstr>
      <vt:lpstr>Calibri</vt:lpstr>
      <vt:lpstr>Basset template</vt:lpstr>
      <vt:lpstr>VPMA Global Services </vt:lpstr>
      <vt:lpstr>VPMA ORG CHART FOR STATE OF Indiana Engagement </vt:lpstr>
      <vt:lpstr>OUR ADVANTAGE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qd1</dc:creator>
  <cp:lastModifiedBy>Stephen McCormick</cp:lastModifiedBy>
  <cp:revision>461</cp:revision>
  <dcterms:modified xsi:type="dcterms:W3CDTF">2022-04-22T16:22:01Z</dcterms:modified>
</cp:coreProperties>
</file>